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58" r:id="rId6"/>
    <p:sldId id="266" r:id="rId7"/>
    <p:sldId id="261" r:id="rId8"/>
    <p:sldId id="262" r:id="rId9"/>
    <p:sldId id="263" r:id="rId10"/>
    <p:sldId id="264" r:id="rId11"/>
    <p:sldId id="269" r:id="rId12"/>
    <p:sldId id="265" r:id="rId13"/>
    <p:sldId id="276" r:id="rId14"/>
    <p:sldId id="267" r:id="rId15"/>
    <p:sldId id="277" r:id="rId16"/>
    <p:sldId id="270" r:id="rId17"/>
    <p:sldId id="268" r:id="rId18"/>
    <p:sldId id="271" r:id="rId19"/>
    <p:sldId id="278" r:id="rId20"/>
    <p:sldId id="273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11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83DDB-75CF-4A46-A678-0485AB6E9E42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57C2E-CEAB-4C55-9A29-FBEC1D03E0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0167-0CB4-4509-AEB8-81121D17EA2F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4EF8-5D72-4E54-80EE-2A5957215F99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01E4-92DB-4DFE-B66F-9CB39A4F1CE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0FF0-BE2D-4A92-B147-3D36DAAEB86E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D1A-A687-4E64-A5EE-4F18844F6EF2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1D46-D9C0-41F0-BD53-3BCC3F6B3FD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0B7E-E5BB-49C2-AA3A-A8EF17AE0D5E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185AB-C7F8-481E-B144-41C109136C1C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78FC-47C9-4B9D-8988-058575E01385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1462-1C40-4A39-97B1-9A83DA9A27EC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F31F3-076F-482E-9B5A-BE0BC1AE0C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CHESS Compact </a:t>
            </a:r>
            <a:r>
              <a:rPr lang="en-US" dirty="0" err="1" smtClean="0"/>
              <a:t>Undulator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60687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A. </a:t>
            </a:r>
            <a:r>
              <a:rPr lang="en-US" sz="2400" dirty="0" err="1" smtClean="0">
                <a:solidFill>
                  <a:srgbClr val="002060"/>
                </a:solidFill>
              </a:rPr>
              <a:t>Temnykh</a:t>
            </a:r>
            <a:r>
              <a:rPr lang="en-US" sz="2400" dirty="0" smtClean="0">
                <a:solidFill>
                  <a:srgbClr val="002060"/>
                </a:solidFill>
              </a:rPr>
              <a:t>, T. </a:t>
            </a:r>
            <a:r>
              <a:rPr lang="en-US" sz="2400" dirty="0" err="1" smtClean="0">
                <a:solidFill>
                  <a:srgbClr val="002060"/>
                </a:solidFill>
              </a:rPr>
              <a:t>Kobela</a:t>
            </a:r>
            <a:r>
              <a:rPr lang="en-US" sz="2400" dirty="0" smtClean="0">
                <a:solidFill>
                  <a:srgbClr val="002060"/>
                </a:solidFill>
              </a:rPr>
              <a:t>, A. </a:t>
            </a:r>
            <a:r>
              <a:rPr lang="en-US" sz="2400" dirty="0" err="1" smtClean="0">
                <a:solidFill>
                  <a:srgbClr val="002060"/>
                </a:solidFill>
              </a:rPr>
              <a:t>Lyndaker</a:t>
            </a:r>
            <a:r>
              <a:rPr lang="en-US" sz="2400" dirty="0" smtClean="0">
                <a:solidFill>
                  <a:srgbClr val="002060"/>
                </a:solidFill>
              </a:rPr>
              <a:t>, J. </a:t>
            </a:r>
            <a:r>
              <a:rPr lang="en-US" sz="2400" dirty="0" err="1" smtClean="0">
                <a:solidFill>
                  <a:srgbClr val="002060"/>
                </a:solidFill>
              </a:rPr>
              <a:t>Savino</a:t>
            </a:r>
            <a:r>
              <a:rPr lang="en-US" sz="2400" dirty="0" smtClean="0">
                <a:solidFill>
                  <a:srgbClr val="002060"/>
                </a:solidFill>
              </a:rPr>
              <a:t>, E. Suttner and </a:t>
            </a:r>
            <a:r>
              <a:rPr lang="en-US" sz="2400" dirty="0" err="1" smtClean="0">
                <a:solidFill>
                  <a:srgbClr val="002060"/>
                </a:solidFill>
              </a:rPr>
              <a:t>Yulin</a:t>
            </a:r>
            <a:r>
              <a:rPr lang="en-US" sz="2400" dirty="0" smtClean="0">
                <a:solidFill>
                  <a:srgbClr val="002060"/>
                </a:solidFill>
              </a:rPr>
              <a:t> Li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CLASSE &amp; CHESS Laboratory, Cornell University, Ithaca, NY, 14853, USA</a:t>
            </a:r>
          </a:p>
          <a:p>
            <a:endParaRPr lang="en-US" sz="1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pic>
        <p:nvPicPr>
          <p:cNvPr id="13" name="Picture 12" descr="NSF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9979" y="5173981"/>
            <a:ext cx="1218211" cy="12140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0100" y="5570220"/>
            <a:ext cx="6483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*This </a:t>
            </a:r>
            <a:r>
              <a:rPr lang="en-US" sz="1600" dirty="0"/>
              <a:t>work was supported by NSF awards DMR-0936384 and DMR-0807731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DEE7-AE05-42C5-ABE3-1F7B3F458ED7}" type="datetime1">
              <a:rPr lang="en-US" smtClean="0"/>
              <a:pPr/>
              <a:t>3/5/2012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1340" y="6348730"/>
            <a:ext cx="2895600" cy="365125"/>
          </a:xfrm>
        </p:spPr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8" name="Picture 17" descr="Drive 3D with lab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482" y="2080261"/>
            <a:ext cx="3826218" cy="2282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555" y="4457701"/>
            <a:ext cx="4084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itchFamily="18" charset="0"/>
              </a:rPr>
              <a:t>The magnet array (1) is moved </a:t>
            </a:r>
            <a:r>
              <a:rPr lang="en-US" sz="1400" dirty="0" smtClean="0">
                <a:cs typeface="Times New Roman" pitchFamily="18" charset="0"/>
              </a:rPr>
              <a:t>by </a:t>
            </a:r>
            <a:r>
              <a:rPr lang="en-US" sz="1400" dirty="0">
                <a:cs typeface="Times New Roman" pitchFamily="18" charset="0"/>
              </a:rPr>
              <a:t>pulling  a stainless steel (SS) rod (3) connected to the magnet array via  a SS plate (2). The SS tube (4) attached to </a:t>
            </a:r>
            <a:r>
              <a:rPr lang="en-US" sz="1400" dirty="0" err="1">
                <a:cs typeface="Times New Roman" pitchFamily="18" charset="0"/>
              </a:rPr>
              <a:t>undulator</a:t>
            </a:r>
            <a:r>
              <a:rPr lang="en-US" sz="1400" dirty="0">
                <a:cs typeface="Times New Roman" pitchFamily="18" charset="0"/>
              </a:rPr>
              <a:t> frame (6) by the blocks (5) provides the path for the reaction forces</a:t>
            </a:r>
            <a:r>
              <a:rPr lang="en-US" sz="1400" dirty="0" smtClean="0">
                <a:cs typeface="Times New Roman" pitchFamily="18" charset="0"/>
              </a:rPr>
              <a:t>.</a:t>
            </a:r>
          </a:p>
          <a:p>
            <a:endParaRPr lang="en-US" sz="1400" dirty="0"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Linear actuator (EC3 from </a:t>
            </a:r>
            <a:r>
              <a:rPr lang="en-US" dirty="0" err="1" smtClean="0">
                <a:solidFill>
                  <a:srgbClr val="FF0000"/>
                </a:solidFill>
                <a:cs typeface="Times New Roman" pitchFamily="18" charset="0"/>
              </a:rPr>
              <a:t>Kollmorgen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, 7200 N spec) outside vacuum vessel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0" name="Picture 9" descr="Magnet_with_driver_with_labe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9160" y="1238789"/>
            <a:ext cx="3619500" cy="2249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558540"/>
            <a:ext cx="3698240" cy="2773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219200"/>
            <a:ext cx="4442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Design and fabrication aspects –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agnet array driver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6CE4-2B4E-4DB7-BCB3-B726705979EC}" type="datetime1">
              <a:rPr lang="en-US" smtClean="0"/>
              <a:pPr/>
              <a:t>3/5/2012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8600" y="1249680"/>
            <a:ext cx="770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and fabrication aspects – </a:t>
            </a:r>
            <a:r>
              <a:rPr lang="en-US" sz="2400" b="1" dirty="0" smtClean="0">
                <a:solidFill>
                  <a:srgbClr val="FF0000"/>
                </a:solidFill>
              </a:rPr>
              <a:t>Image current path design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21AB-B6DD-4CBF-A027-4F8A4566D2BE}" type="datetime1">
              <a:rPr lang="en-US" smtClean="0"/>
              <a:pPr/>
              <a:t>3/5/2012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2076576"/>
            <a:ext cx="3147060" cy="2047328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4305169"/>
            <a:ext cx="3200400" cy="165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07430" y="287957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92780" y="166878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322320" y="1996440"/>
            <a:ext cx="5334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316480" y="5257800"/>
            <a:ext cx="76200" cy="487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07920" y="550926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40738" y="4984262"/>
            <a:ext cx="45247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1) Solid copper peace providing smooth transition from 25mm to 5mm vertical gap</a:t>
            </a:r>
          </a:p>
          <a:p>
            <a:r>
              <a:rPr lang="en-US" sz="1400" dirty="0" smtClean="0"/>
              <a:t>2) Ni plated (one side) copper foil coating PM blocks</a:t>
            </a:r>
          </a:p>
          <a:p>
            <a:r>
              <a:rPr lang="en-US" sz="1400" dirty="0" smtClean="0"/>
              <a:t>3) RF fingers providing contact between moving array and frame end plate(4). 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92985" y="259470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19" name="Picture 18" descr="IMG_02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363" y="1982334"/>
            <a:ext cx="3753135" cy="28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9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08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7743" y="4191002"/>
            <a:ext cx="2932731" cy="2199548"/>
          </a:xfrm>
          <a:prstGeom prst="rect">
            <a:avLst/>
          </a:prstGeom>
        </p:spPr>
      </p:pic>
      <p:pic>
        <p:nvPicPr>
          <p:cNvPr id="8" name="Picture 7" descr="DSC08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683" y="4175762"/>
            <a:ext cx="2932731" cy="2199548"/>
          </a:xfrm>
          <a:prstGeom prst="rect">
            <a:avLst/>
          </a:prstGeom>
        </p:spPr>
      </p:pic>
      <p:pic>
        <p:nvPicPr>
          <p:cNvPr id="7" name="Picture 6" descr="DSC086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7740" y="1699262"/>
            <a:ext cx="3040380" cy="2281012"/>
          </a:xfrm>
          <a:prstGeom prst="rect">
            <a:avLst/>
          </a:prstGeom>
        </p:spPr>
      </p:pic>
      <p:pic>
        <p:nvPicPr>
          <p:cNvPr id="6" name="Content Placeholder 5" descr="DSC0860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61063" y="1737360"/>
            <a:ext cx="2988010" cy="2240280"/>
          </a:xfrm>
        </p:spPr>
      </p:pic>
      <p:sp>
        <p:nvSpPr>
          <p:cNvPr id="12" name="TextBox 11"/>
          <p:cNvSpPr txBox="1"/>
          <p:nvPr/>
        </p:nvSpPr>
        <p:spPr>
          <a:xfrm>
            <a:off x="975360" y="181356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9180" y="181356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1560" y="425958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3940" y="43053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1249680"/>
            <a:ext cx="6837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and fabrication aspects – </a:t>
            </a: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</a:rPr>
              <a:t>ssembly sequence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21AB-B6DD-4CBF-A027-4F8A4566D2BE}" type="datetime1">
              <a:rPr lang="en-US" smtClean="0"/>
              <a:pPr/>
              <a:t>3/5/2012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53940" y="43053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1249680"/>
            <a:ext cx="6037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and fabrication aspects – </a:t>
            </a:r>
            <a:r>
              <a:rPr lang="en-US" sz="2400" b="1" dirty="0" smtClean="0">
                <a:solidFill>
                  <a:srgbClr val="FF0000"/>
                </a:solidFill>
              </a:rPr>
              <a:t>Cooling lines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21AB-B6DD-4CBF-A027-4F8A4566D2BE}" type="datetime1">
              <a:rPr lang="en-US" smtClean="0"/>
              <a:pPr/>
              <a:t>3/5/2012</a:t>
            </a:fld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906974" y="3207224"/>
            <a:ext cx="409432" cy="1091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F:\D2-1000 Pictures\IMG_02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774" y="1868916"/>
            <a:ext cx="5459106" cy="394139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786649" y="1951629"/>
            <a:ext cx="2879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Stationary array and frame cooling line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Movable array cooling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49680"/>
            <a:ext cx="314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Test result – </a:t>
            </a:r>
            <a:r>
              <a:rPr lang="en-US" sz="2400" b="1" dirty="0" smtClean="0">
                <a:solidFill>
                  <a:srgbClr val="FF0000"/>
                </a:solidFill>
              </a:rPr>
              <a:t>Mechanics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1" y="1623060"/>
            <a:ext cx="359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strain gauges attached to drive rod (1)  and side plate (2).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" y="2476500"/>
            <a:ext cx="2410602" cy="195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" y="4633913"/>
            <a:ext cx="2857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2980" y="252222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" y="536448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015740" y="1395695"/>
            <a:ext cx="4442460" cy="3028951"/>
            <a:chOff x="4137660" y="1426175"/>
            <a:chExt cx="4632960" cy="3158837"/>
          </a:xfrm>
        </p:grpSpPr>
        <p:pic>
          <p:nvPicPr>
            <p:cNvPr id="8" name="Picture 7" descr="Strain 8_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7660" y="1426175"/>
              <a:ext cx="4632960" cy="315883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113020" y="3657600"/>
              <a:ext cx="1372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Driver</a:t>
              </a:r>
              <a:r>
                <a:rPr lang="en-US" sz="1400" b="1" dirty="0" smtClean="0"/>
                <a:t> </a:t>
              </a:r>
              <a:r>
                <a:rPr lang="en-US" sz="1400" dirty="0" smtClean="0"/>
                <a:t>backlash</a:t>
              </a:r>
              <a:r>
                <a:rPr lang="en-US" sz="1400" b="1" dirty="0" smtClean="0"/>
                <a:t> </a:t>
              </a:r>
              <a:endParaRPr lang="en-US" sz="14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532120" y="3253740"/>
              <a:ext cx="106680" cy="434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223760" y="32766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225540" y="3017520"/>
              <a:ext cx="1869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Side plate compression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53200" y="2148840"/>
              <a:ext cx="1442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Drive rod tension</a:t>
              </a:r>
              <a:endParaRPr lang="en-US" sz="14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7269480" y="1882140"/>
              <a:ext cx="0" cy="2971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236721" y="4434840"/>
            <a:ext cx="46829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drive </a:t>
            </a:r>
            <a:r>
              <a:rPr lang="en-US" sz="1600" dirty="0" smtClean="0"/>
              <a:t>rod predicted strain for 6.2kN load is 1.4×10-5, measured 12.9×10-5 (-9%) </a:t>
            </a:r>
          </a:p>
          <a:p>
            <a:endParaRPr lang="en-US" sz="1600" dirty="0"/>
          </a:p>
          <a:p>
            <a:r>
              <a:rPr lang="en-US" sz="1600" dirty="0" smtClean="0"/>
              <a:t>The side plate predicted strain ~ -4.9×10-5, measured </a:t>
            </a:r>
            <a:r>
              <a:rPr lang="en-US" sz="1600" dirty="0"/>
              <a:t>-</a:t>
            </a:r>
            <a:r>
              <a:rPr lang="en-US" sz="1600" dirty="0" smtClean="0"/>
              <a:t>3.69×10-5. </a:t>
            </a:r>
          </a:p>
          <a:p>
            <a:endParaRPr lang="en-US" sz="1600" dirty="0" smtClean="0"/>
          </a:p>
          <a:p>
            <a:r>
              <a:rPr lang="en-US" sz="1600" dirty="0" smtClean="0"/>
              <a:t>All strains/stress are well below limits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70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93" y="1886632"/>
            <a:ext cx="4000500" cy="2169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9" y="1886633"/>
            <a:ext cx="4000500" cy="21693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49680"/>
            <a:ext cx="451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Test result – </a:t>
            </a:r>
            <a:r>
              <a:rPr lang="en-US" sz="2400" b="1" dirty="0" smtClean="0">
                <a:solidFill>
                  <a:srgbClr val="FF0000"/>
                </a:solidFill>
              </a:rPr>
              <a:t>Magnetic field tuning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62268" y="2074398"/>
            <a:ext cx="0" cy="38328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62089" y="1630987"/>
            <a:ext cx="102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Array #1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76767" y="1627191"/>
            <a:ext cx="102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Array #2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9" y="3924804"/>
            <a:ext cx="4000500" cy="2219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93" y="4055952"/>
            <a:ext cx="40005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8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49680"/>
            <a:ext cx="668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Test result – </a:t>
            </a:r>
            <a:r>
              <a:rPr lang="en-US" sz="2400" b="1" dirty="0" smtClean="0">
                <a:solidFill>
                  <a:srgbClr val="FF0000"/>
                </a:solidFill>
              </a:rPr>
              <a:t>Magnetic field, “K” repeatability study</a:t>
            </a:r>
          </a:p>
        </p:txBody>
      </p:sp>
      <p:pic>
        <p:nvPicPr>
          <p:cNvPr id="10" name="Picture 9" descr="Field profiles for K sc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154" y="2438399"/>
            <a:ext cx="3016880" cy="3234593"/>
          </a:xfrm>
          <a:prstGeom prst="rect">
            <a:avLst/>
          </a:prstGeom>
        </p:spPr>
      </p:pic>
      <p:pic>
        <p:nvPicPr>
          <p:cNvPr id="11" name="Picture 10" descr="K and dK over K vs array posi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3102" y="2481776"/>
            <a:ext cx="3143504" cy="3249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" y="1691640"/>
            <a:ext cx="5082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Vent </a:t>
            </a:r>
            <a:r>
              <a:rPr lang="en-US" sz="1600" dirty="0"/>
              <a:t>slot </a:t>
            </a:r>
            <a:r>
              <a:rPr lang="en-US" sz="1600" dirty="0" smtClean="0"/>
              <a:t>was used to </a:t>
            </a:r>
            <a:r>
              <a:rPr lang="en-US" sz="1600" dirty="0"/>
              <a:t>get </a:t>
            </a:r>
            <a:r>
              <a:rPr lang="en-US" sz="1600" dirty="0" smtClean="0"/>
              <a:t>access </a:t>
            </a:r>
            <a:r>
              <a:rPr lang="en-US" sz="1600" dirty="0"/>
              <a:t>to on axis magnetic </a:t>
            </a:r>
            <a:r>
              <a:rPr lang="en-US" sz="1600" dirty="0" smtClean="0"/>
              <a:t>field, 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etween scans, upper array was moved by 0.5mm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56560" y="5783580"/>
            <a:ext cx="283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dK</a:t>
            </a:r>
            <a:r>
              <a:rPr lang="en-US" dirty="0" smtClean="0"/>
              <a:t>/K  repeatability ~ 5x10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22144"/>
            <a:ext cx="2994660" cy="2245995"/>
          </a:xfrm>
          <a:prstGeom prst="rect">
            <a:avLst/>
          </a:prstGeom>
        </p:spPr>
      </p:pic>
      <p:pic>
        <p:nvPicPr>
          <p:cNvPr id="22" name="Picture 21" descr="Full scan, Field vs Pha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" y="4292797"/>
            <a:ext cx="4008120" cy="2050856"/>
          </a:xfrm>
          <a:prstGeom prst="rect">
            <a:avLst/>
          </a:prstGeom>
        </p:spPr>
      </p:pic>
      <p:pic>
        <p:nvPicPr>
          <p:cNvPr id="25" name="Picture 24" descr="G0 measured-ideal field comp, ac=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8221" y="2055764"/>
            <a:ext cx="3215284" cy="2158095"/>
          </a:xfrm>
          <a:prstGeom prst="rect">
            <a:avLst/>
          </a:prstGeom>
        </p:spPr>
      </p:pic>
      <p:pic>
        <p:nvPicPr>
          <p:cNvPr id="30" name="Picture 29" descr="G250 measured-ideal field comp, ac=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7829" y="4259579"/>
            <a:ext cx="3209873" cy="2054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249680"/>
            <a:ext cx="4991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Test result – </a:t>
            </a:r>
            <a:r>
              <a:rPr lang="en-US" sz="2400" b="1" dirty="0" smtClean="0">
                <a:solidFill>
                  <a:srgbClr val="FF0000"/>
                </a:solidFill>
              </a:rPr>
              <a:t>Magnetic field, full scan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49680"/>
            <a:ext cx="356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Test result – </a:t>
            </a:r>
            <a:r>
              <a:rPr lang="en-US" sz="2400" b="1" dirty="0">
                <a:solidFill>
                  <a:srgbClr val="FF0000"/>
                </a:solidFill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</a:rPr>
              <a:t>ield integrals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2442055"/>
            <a:ext cx="2892570" cy="3074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0" y="2804160"/>
            <a:ext cx="2514600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32" y="2804160"/>
            <a:ext cx="2560320" cy="25349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3649980" y="2125980"/>
            <a:ext cx="7620" cy="426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620" y="1722120"/>
            <a:ext cx="30861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Vertical field integral measured on beam axis with </a:t>
            </a:r>
            <a:r>
              <a:rPr lang="en-US" sz="1600" dirty="0" smtClean="0">
                <a:solidFill>
                  <a:srgbClr val="FF0000"/>
                </a:solidFill>
              </a:rPr>
              <a:t>Hall probe </a:t>
            </a:r>
            <a:r>
              <a:rPr lang="en-US" sz="1600" dirty="0" smtClean="0"/>
              <a:t>as a function of phase between magnet arrays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1" y="5638800"/>
            <a:ext cx="300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Negligible variation well consisted with observation at SLAC APU test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168140" y="1767840"/>
            <a:ext cx="44729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Vertical and horizontal field integrals measured with </a:t>
            </a:r>
            <a:r>
              <a:rPr lang="en-US" sz="1600" dirty="0" smtClean="0">
                <a:solidFill>
                  <a:srgbClr val="FF0000"/>
                </a:solidFill>
              </a:rPr>
              <a:t>Vibrating Wire </a:t>
            </a:r>
            <a:r>
              <a:rPr lang="en-US" sz="1600" dirty="0" smtClean="0"/>
              <a:t>as a function of horizontal position, phase between magnet arrays is “zero”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175760" y="5730240"/>
            <a:ext cx="4656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After beam test will decide if we need “magic fingers”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6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49680"/>
            <a:ext cx="4208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Test result – </a:t>
            </a:r>
            <a:r>
              <a:rPr lang="en-US" sz="2400" b="1" dirty="0" smtClean="0">
                <a:solidFill>
                  <a:srgbClr val="FF0000"/>
                </a:solidFill>
              </a:rPr>
              <a:t>Vacuum properties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246971"/>
            <a:ext cx="4123592" cy="3092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896" y="5653454"/>
            <a:ext cx="472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1.9x10</a:t>
            </a:r>
            <a:r>
              <a:rPr lang="en-US" baseline="30000" dirty="0" smtClean="0"/>
              <a:t>-9 </a:t>
            </a:r>
            <a:r>
              <a:rPr lang="en-US" dirty="0" err="1" smtClean="0"/>
              <a:t>Torr</a:t>
            </a:r>
            <a:r>
              <a:rPr lang="en-US" dirty="0" smtClean="0"/>
              <a:t> after 100hrs baking at 70degC</a:t>
            </a:r>
            <a:endParaRPr lang="en-US" baseline="30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666905" y="4149942"/>
            <a:ext cx="375233" cy="149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66905" y="4343290"/>
            <a:ext cx="11918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NEG pump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274885" y="4615934"/>
            <a:ext cx="219807" cy="175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3683" y="4785835"/>
            <a:ext cx="19820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150 l/sec ion pump</a:t>
            </a:r>
            <a:endParaRPr lang="en-US" dirty="0"/>
          </a:p>
        </p:txBody>
      </p:sp>
      <p:grpSp>
        <p:nvGrpSpPr>
          <p:cNvPr id="9" name="Group 22"/>
          <p:cNvGrpSpPr/>
          <p:nvPr/>
        </p:nvGrpSpPr>
        <p:grpSpPr>
          <a:xfrm>
            <a:off x="4352439" y="2009979"/>
            <a:ext cx="4413497" cy="3329686"/>
            <a:chOff x="4516126" y="1342013"/>
            <a:chExt cx="4413497" cy="33296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126" y="1733799"/>
              <a:ext cx="4413497" cy="29379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477606" y="1342013"/>
              <a:ext cx="2479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RGA spectra (95% of H2)</a:t>
              </a:r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923692" y="2734408"/>
              <a:ext cx="110783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309807" y="2365076"/>
              <a:ext cx="124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1x10-9 </a:t>
              </a:r>
              <a:r>
                <a:rPr lang="en-US" dirty="0" err="1" smtClean="0"/>
                <a:t>Torr</a:t>
              </a:r>
              <a:endParaRPr lang="en-US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3691" y="3537439"/>
              <a:ext cx="110783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309807" y="3162246"/>
              <a:ext cx="1366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1x10-10 </a:t>
              </a:r>
              <a:r>
                <a:rPr lang="en-US" dirty="0" err="1" smtClean="0"/>
                <a:t>Torr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3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3409" y="1647732"/>
            <a:ext cx="62197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Presentation outline</a:t>
            </a:r>
          </a:p>
          <a:p>
            <a:endParaRPr lang="en-US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US" sz="2400" dirty="0" err="1" smtClean="0">
                <a:solidFill>
                  <a:srgbClr val="002060"/>
                </a:solidFill>
              </a:rPr>
              <a:t>Undulator</a:t>
            </a:r>
            <a:r>
              <a:rPr lang="en-US" sz="2400" dirty="0" smtClean="0">
                <a:solidFill>
                  <a:srgbClr val="002060"/>
                </a:solidFill>
              </a:rPr>
              <a:t> concept and general properties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2060"/>
                </a:solidFill>
              </a:rPr>
              <a:t>Design and fabrication aspects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2060"/>
                </a:solidFill>
              </a:rPr>
              <a:t>Test results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Mechanical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Magnetic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Vacuum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2060"/>
                </a:solidFill>
              </a:rPr>
              <a:t>Project status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2060"/>
                </a:solidFill>
              </a:rPr>
              <a:t>Conclusion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6441-14D4-434C-A2C3-81BE13DE483C}" type="datetime1">
              <a:rPr lang="en-US" smtClean="0"/>
              <a:pPr/>
              <a:t>3/5/2012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49680"/>
            <a:ext cx="312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Project Status and Plan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3475" y="1991234"/>
            <a:ext cx="72518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Final preparation for installation in the ring is under way.  Installation is planned for Apr 15, </a:t>
            </a:r>
            <a:r>
              <a:rPr lang="en-US" sz="1600" dirty="0" smtClean="0"/>
              <a:t>2012. Then, </a:t>
            </a:r>
            <a:r>
              <a:rPr lang="en-US" sz="1600" dirty="0" smtClean="0"/>
              <a:t>we will have a 5 week long test run. </a:t>
            </a:r>
          </a:p>
          <a:p>
            <a:endParaRPr lang="en-US" sz="1600" dirty="0" smtClean="0"/>
          </a:p>
          <a:p>
            <a:r>
              <a:rPr lang="en-US" sz="1600" dirty="0" smtClean="0"/>
              <a:t>The goal for test run is to evaluate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 smtClean="0"/>
              <a:t>Undulator</a:t>
            </a:r>
            <a:r>
              <a:rPr lang="en-US" sz="1600" dirty="0" smtClean="0"/>
              <a:t> magnetic field properties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sz="1600" dirty="0" smtClean="0"/>
              <a:t>Field integrals variation with phase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sz="1600" dirty="0" smtClean="0"/>
              <a:t>X- ray beam properties and spectrum tuning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/>
              <a:t>U</a:t>
            </a:r>
            <a:r>
              <a:rPr lang="en-US" sz="1600" dirty="0" err="1" smtClean="0"/>
              <a:t>ndulator</a:t>
            </a:r>
            <a:r>
              <a:rPr lang="en-US" sz="1600" dirty="0" smtClean="0"/>
              <a:t> impedance through it’s effect on multi-bunch electron and beam dynamics.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Vacuum properties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Limits for high beam current running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CHESS “A” and “G” beam lines optics compatibility with </a:t>
            </a:r>
            <a:r>
              <a:rPr lang="en-US" sz="1600" dirty="0" err="1" smtClean="0"/>
              <a:t>undulator</a:t>
            </a:r>
            <a:r>
              <a:rPr lang="en-US" sz="1600" dirty="0" smtClean="0"/>
              <a:t> </a:t>
            </a:r>
            <a:r>
              <a:rPr lang="en-US" sz="1600" dirty="0" smtClean="0"/>
              <a:t>radiation.</a:t>
            </a:r>
          </a:p>
          <a:p>
            <a:endParaRPr lang="en-US" sz="1600" dirty="0" smtClean="0"/>
          </a:p>
          <a:p>
            <a:r>
              <a:rPr lang="en-US" sz="1600" dirty="0" smtClean="0"/>
              <a:t>After 5 week test run, </a:t>
            </a:r>
            <a:r>
              <a:rPr lang="en-US" sz="1600" dirty="0" err="1" smtClean="0"/>
              <a:t>undulator</a:t>
            </a:r>
            <a:r>
              <a:rPr lang="en-US" sz="1600" dirty="0" smtClean="0"/>
              <a:t> will be removed from the tunnel and depending on test results it will be repaired/modified (or  postmortem examined)  and prepared for the permanent installation.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05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1ED8-CCD2-4350-A4EA-48B2D3C006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4569" y="1507588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Conclusion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9127" y="2586111"/>
            <a:ext cx="72022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developed and built a compact</a:t>
            </a:r>
            <a:r>
              <a:rPr lang="en-US" sz="2800" smtClean="0"/>
              <a:t>, inexpensive, </a:t>
            </a:r>
            <a:r>
              <a:rPr lang="en-US" sz="2800" dirty="0" smtClean="0"/>
              <a:t>in-vacuum </a:t>
            </a:r>
            <a:r>
              <a:rPr lang="en-US" sz="2800" dirty="0" err="1" smtClean="0"/>
              <a:t>undulator</a:t>
            </a:r>
            <a:r>
              <a:rPr lang="en-US" sz="2800" dirty="0" smtClean="0"/>
              <a:t> magnet and will test it with beam shortly.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Thank you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41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1" y="2232365"/>
            <a:ext cx="4667250" cy="14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005080"/>
            <a:ext cx="4681538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" y="2065020"/>
            <a:ext cx="373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Adjustable Phase scheme developed by Roger Carr in ref [1].</a:t>
            </a:r>
          </a:p>
          <a:p>
            <a:endParaRPr lang="en-US" dirty="0" smtClean="0"/>
          </a:p>
          <a:p>
            <a:r>
              <a:rPr lang="en-US" dirty="0" smtClean="0"/>
              <a:t>Features </a:t>
            </a:r>
          </a:p>
          <a:p>
            <a:pPr marL="342900" indent="-342900">
              <a:buAutoNum type="arabicParenR"/>
            </a:pPr>
            <a:r>
              <a:rPr lang="en-US" dirty="0" smtClean="0"/>
              <a:t>Constant gap (no beam impedance variation)</a:t>
            </a:r>
          </a:p>
          <a:p>
            <a:pPr marL="342900" indent="-342900">
              <a:buAutoNum type="arabicParenR"/>
            </a:pPr>
            <a:r>
              <a:rPr lang="en-US" dirty="0" smtClean="0"/>
              <a:t>Alternating longitudinal magnetic field on beam axis for “non zero” phase</a:t>
            </a:r>
          </a:p>
          <a:p>
            <a:pPr marL="342900" indent="-342900">
              <a:buAutoNum type="arabicParenR"/>
            </a:pPr>
            <a:r>
              <a:rPr lang="en-US" dirty="0" smtClean="0"/>
              <a:t>Constant vertical beam focusing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2880" y="5394960"/>
            <a:ext cx="381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[1] R</a:t>
            </a:r>
            <a:r>
              <a:rPr lang="en-US" dirty="0"/>
              <a:t>. </a:t>
            </a:r>
            <a:r>
              <a:rPr lang="en-US" dirty="0" smtClean="0"/>
              <a:t>Carr, </a:t>
            </a:r>
            <a:r>
              <a:rPr lang="en-US" dirty="0" err="1"/>
              <a:t>Nucl</a:t>
            </a:r>
            <a:r>
              <a:rPr lang="en-US" dirty="0"/>
              <a:t>. </a:t>
            </a:r>
            <a:r>
              <a:rPr lang="en-US" dirty="0" err="1"/>
              <a:t>Instrum</a:t>
            </a:r>
            <a:r>
              <a:rPr lang="en-US" dirty="0"/>
              <a:t>. Methods Phys. Res., Sect. A 306, 391 (1991).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3040" y="1844040"/>
            <a:ext cx="226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 scheme illustration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3642360"/>
            <a:ext cx="210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0</a:t>
            </a:r>
            <a:r>
              <a:rPr lang="en-US" dirty="0" smtClean="0"/>
              <a:t> phase, By = </a:t>
            </a:r>
            <a:r>
              <a:rPr lang="en-US" dirty="0" err="1" smtClean="0"/>
              <a:t>Bmax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49240" y="5524500"/>
            <a:ext cx="297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</a:t>
            </a:r>
            <a:r>
              <a:rPr lang="en-US" baseline="30000" dirty="0" smtClean="0"/>
              <a:t>0</a:t>
            </a:r>
            <a:r>
              <a:rPr lang="en-US" dirty="0" smtClean="0"/>
              <a:t> phase, By = 0.54 * </a:t>
            </a:r>
            <a:r>
              <a:rPr lang="en-US" dirty="0" err="1" smtClean="0"/>
              <a:t>Bmax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3510" y="1346954"/>
            <a:ext cx="2262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Introduction</a:t>
            </a:r>
            <a:endParaRPr lang="en-US" sz="32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962400" y="2286000"/>
            <a:ext cx="396240" cy="678180"/>
            <a:chOff x="4404360" y="2362200"/>
            <a:chExt cx="556260" cy="67818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404360" y="2362200"/>
              <a:ext cx="7620" cy="6705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419600" y="3032760"/>
              <a:ext cx="541020" cy="76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992880" y="207264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61460" y="259842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7D58-DB31-48E9-B65F-8F62C50A0C96}" type="datetime1">
              <a:rPr lang="en-US" smtClean="0"/>
              <a:pPr/>
              <a:t>3/5/2012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FLS 2012, JLAB March 5-9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8750" y="1240274"/>
            <a:ext cx="2262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Introduction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03860" y="1996440"/>
            <a:ext cx="3741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APU (fixed gap) </a:t>
            </a:r>
            <a:r>
              <a:rPr lang="en-US" dirty="0" err="1" smtClean="0"/>
              <a:t>undulators</a:t>
            </a:r>
            <a:r>
              <a:rPr lang="en-US" dirty="0" smtClean="0"/>
              <a:t> have been built so far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1" y="2705100"/>
            <a:ext cx="43129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 smtClean="0"/>
              <a:t>1992 SPEAR , 38mm gap, 77mm period, ~1.8m long, “First </a:t>
            </a:r>
            <a:r>
              <a:rPr lang="en-US" sz="1600" dirty="0"/>
              <a:t>Test Results for an Adjustable Phase </a:t>
            </a:r>
            <a:r>
              <a:rPr lang="en-US" sz="1600" dirty="0" err="1" smtClean="0"/>
              <a:t>Undulator</a:t>
            </a:r>
            <a:r>
              <a:rPr lang="en-US" sz="1600" dirty="0" smtClean="0"/>
              <a:t>” </a:t>
            </a:r>
            <a:r>
              <a:rPr lang="de-DE" sz="1600" dirty="0" smtClean="0"/>
              <a:t>R. </a:t>
            </a:r>
            <a:r>
              <a:rPr lang="de-DE" sz="1600" dirty="0"/>
              <a:t>Carr, </a:t>
            </a:r>
            <a:r>
              <a:rPr lang="de-DE" sz="1600" dirty="0" smtClean="0"/>
              <a:t>H.-D. </a:t>
            </a:r>
            <a:r>
              <a:rPr lang="de-DE" sz="1600" dirty="0"/>
              <a:t>Nuhn, </a:t>
            </a:r>
            <a:r>
              <a:rPr lang="de-DE" sz="1600" dirty="0" smtClean="0"/>
              <a:t>J. Corbett, </a:t>
            </a:r>
            <a:r>
              <a:rPr lang="en-US" sz="1600" dirty="0" smtClean="0"/>
              <a:t>SSRL, In Proc. EPAC 92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marL="342900" indent="-342900">
              <a:buFont typeface="+mj-lt"/>
              <a:buAutoNum type="arabicParenR" startAt="2"/>
            </a:pPr>
            <a:r>
              <a:rPr lang="en-US" sz="1600" dirty="0" smtClean="0"/>
              <a:t>2006, Swiss Light Source  (PSI),  </a:t>
            </a:r>
          </a:p>
          <a:p>
            <a:r>
              <a:rPr lang="en-US" sz="1600" dirty="0" smtClean="0"/>
              <a:t>11.6mm gap, 44mm period, 3.2 m long</a:t>
            </a:r>
          </a:p>
          <a:p>
            <a:r>
              <a:rPr lang="en-US" sz="1600" dirty="0" smtClean="0"/>
              <a:t>APPLE II fixed gap </a:t>
            </a:r>
            <a:r>
              <a:rPr lang="en-US" sz="1600" dirty="0" err="1" smtClean="0"/>
              <a:t>undulator</a:t>
            </a:r>
            <a:r>
              <a:rPr lang="en-US" sz="1600" dirty="0" smtClean="0"/>
              <a:t> at ADRESS beam line. </a:t>
            </a:r>
          </a:p>
          <a:p>
            <a:endParaRPr lang="en-US" sz="1600" dirty="0"/>
          </a:p>
          <a:p>
            <a:r>
              <a:rPr lang="en-US" sz="1600" dirty="0" smtClean="0"/>
              <a:t>Picture copied from “A Fixed Gap APPLE II </a:t>
            </a:r>
            <a:r>
              <a:rPr lang="en-US" sz="1600" dirty="0" err="1" smtClean="0"/>
              <a:t>Undulator</a:t>
            </a:r>
            <a:r>
              <a:rPr lang="en-US" sz="1600" dirty="0" smtClean="0"/>
              <a:t> for SLS” by T. Schmidt, A. </a:t>
            </a:r>
            <a:r>
              <a:rPr lang="en-US" sz="1600" dirty="0" err="1" smtClean="0"/>
              <a:t>Ingold</a:t>
            </a:r>
            <a:r>
              <a:rPr lang="en-US" sz="1600" dirty="0" smtClean="0"/>
              <a:t>, B. </a:t>
            </a:r>
            <a:r>
              <a:rPr lang="en-US" sz="1600" dirty="0" err="1" smtClean="0"/>
              <a:t>Jakob</a:t>
            </a:r>
            <a:r>
              <a:rPr lang="en-US" sz="1600" dirty="0" smtClean="0"/>
              <a:t> and C. </a:t>
            </a:r>
            <a:r>
              <a:rPr lang="en-US" sz="1600" dirty="0" err="1" smtClean="0"/>
              <a:t>Vollenweider</a:t>
            </a:r>
            <a:r>
              <a:rPr lang="en-US" sz="1600" dirty="0" smtClean="0"/>
              <a:t>, In proceedings SRI 2006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244483"/>
            <a:ext cx="2476500" cy="180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2050"/>
          <p:cNvSpPr txBox="1"/>
          <p:nvPr/>
        </p:nvSpPr>
        <p:spPr>
          <a:xfrm>
            <a:off x="4907280" y="6088380"/>
            <a:ext cx="253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SLS UE44 fixed gap APPLE II </a:t>
            </a:r>
            <a:r>
              <a:rPr lang="en-US" sz="1200" dirty="0" err="1" smtClean="0"/>
              <a:t>undulator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40" y="1770878"/>
            <a:ext cx="2392680" cy="227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40" y="1832195"/>
            <a:ext cx="2265045" cy="207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81700" y="1965960"/>
            <a:ext cx="68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SPEAR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7100" y="3177540"/>
            <a:ext cx="68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SPEAR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C8716-B410-4C47-92C8-9236B3937BA3}" type="datetime1">
              <a:rPr lang="en-US" smtClean="0"/>
              <a:pPr/>
              <a:t>3/5/2012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CHESS Compact cross-s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760" y="2941320"/>
            <a:ext cx="2827072" cy="2742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" y="1356360"/>
            <a:ext cx="4631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CHESS Compact </a:t>
            </a:r>
            <a:r>
              <a:rPr lang="en-US" sz="2400" b="1" dirty="0" err="1" smtClean="0"/>
              <a:t>Undulator</a:t>
            </a:r>
            <a:r>
              <a:rPr lang="en-US" sz="2400" b="1" dirty="0" smtClean="0"/>
              <a:t> concept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3861" y="1813560"/>
            <a:ext cx="8503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Project motivation: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Needs for CHESS Upgrade, presently we use radiation from bend magnets radiation &amp; two PM wigglers.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Verify engineering solution used in DELTA design at high beam current operation.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55905" y="2944837"/>
            <a:ext cx="4163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(1) – thick aluminum plates comprising the </a:t>
            </a:r>
            <a:r>
              <a:rPr lang="en-US" sz="1600" dirty="0" err="1"/>
              <a:t>undulator</a:t>
            </a:r>
            <a:r>
              <a:rPr lang="en-US" sz="1600" dirty="0"/>
              <a:t> frame; </a:t>
            </a:r>
          </a:p>
          <a:p>
            <a:r>
              <a:rPr lang="en-US" sz="1600" dirty="0"/>
              <a:t>(2) – permanent magnet blocks soldered to copper holders (3); </a:t>
            </a:r>
          </a:p>
          <a:p>
            <a:r>
              <a:rPr lang="en-US" sz="1600" dirty="0"/>
              <a:t>(4) – base plates holding PM block/holder assemblies; </a:t>
            </a:r>
          </a:p>
          <a:p>
            <a:r>
              <a:rPr lang="en-US" sz="1600" dirty="0"/>
              <a:t>(5) – miniature rails; (6) – cooling lines.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30580" y="3116580"/>
            <a:ext cx="7620" cy="255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03020" y="6011942"/>
            <a:ext cx="2430780" cy="78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-5400000">
            <a:off x="242994" y="4183677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152 mm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071794" y="5677197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148 mm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442460" y="4876800"/>
            <a:ext cx="3868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PPM </a:t>
            </a:r>
            <a:r>
              <a:rPr lang="en-US" dirty="0" err="1" smtClean="0"/>
              <a:t>Halbuch</a:t>
            </a:r>
            <a:r>
              <a:rPr lang="en-US" dirty="0" smtClean="0"/>
              <a:t> structure</a:t>
            </a:r>
          </a:p>
          <a:p>
            <a:r>
              <a:rPr lang="en-US" dirty="0" smtClean="0"/>
              <a:t>5 mm gap, 24.4mm period, </a:t>
            </a:r>
            <a:r>
              <a:rPr lang="en-US" dirty="0" err="1" smtClean="0"/>
              <a:t>Bmax</a:t>
            </a:r>
            <a:r>
              <a:rPr lang="en-US" dirty="0" smtClean="0"/>
              <a:t> ~1.1T</a:t>
            </a:r>
          </a:p>
          <a:p>
            <a:r>
              <a:rPr lang="en-US" dirty="0" err="1" smtClean="0"/>
              <a:t>NdFeBr</a:t>
            </a:r>
            <a:r>
              <a:rPr lang="en-US" dirty="0" smtClean="0"/>
              <a:t> (40UH grade) with Br ~1.26T</a:t>
            </a:r>
          </a:p>
          <a:p>
            <a:r>
              <a:rPr lang="en-US" dirty="0" smtClean="0"/>
              <a:t>In-Vacuum operation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8C0F-0E56-4E6E-8E12-8408ADA50723}" type="datetime1">
              <a:rPr lang="en-US" smtClean="0"/>
              <a:pPr/>
              <a:t>3/5/2012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53540" y="1402080"/>
            <a:ext cx="586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Conventional and box –like frame stiffness comparison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19867"/>
            <a:ext cx="4484076" cy="3131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2032369"/>
            <a:ext cx="4450079" cy="3107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" y="5334000"/>
            <a:ext cx="4062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Conventional “C-shape” steel frame</a:t>
            </a:r>
          </a:p>
          <a:p>
            <a:r>
              <a:rPr lang="en-US" sz="1600" dirty="0" smtClean="0"/>
              <a:t>2.3 m x 1.5 m, ~ 9,000 kg weight</a:t>
            </a:r>
          </a:p>
          <a:p>
            <a:r>
              <a:rPr lang="en-US" sz="1600" dirty="0" smtClean="0"/>
              <a:t>10000 N load results in 16 micron deformation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770120" y="5257800"/>
            <a:ext cx="4197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Box-like aluminum frame</a:t>
            </a:r>
          </a:p>
          <a:p>
            <a:r>
              <a:rPr lang="en-US" sz="1600" dirty="0" smtClean="0"/>
              <a:t>150 mm x 150 mm, ~ 83 kg weight</a:t>
            </a:r>
          </a:p>
          <a:p>
            <a:r>
              <a:rPr lang="en-US" sz="1600" dirty="0" smtClean="0"/>
              <a:t>10000 N load results in 1 (!) micron deformation</a:t>
            </a:r>
            <a:endParaRPr lang="en-US" sz="16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6DA3-C8F3-4A61-87E0-8FC506659C84}" type="datetime1">
              <a:rPr lang="en-US" smtClean="0"/>
              <a:pPr/>
              <a:t>3/5/2012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080" y="1356360"/>
            <a:ext cx="4631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CHESS Compact </a:t>
            </a:r>
            <a:r>
              <a:rPr lang="en-US" sz="2400" b="1" dirty="0" err="1" smtClean="0"/>
              <a:t>Undulator</a:t>
            </a:r>
            <a:r>
              <a:rPr lang="en-US" sz="2400" b="1" dirty="0" smtClean="0"/>
              <a:t> concept</a:t>
            </a:r>
            <a:endParaRPr lang="en-US" sz="2400" b="1" dirty="0"/>
          </a:p>
        </p:txBody>
      </p:sp>
      <p:pic>
        <p:nvPicPr>
          <p:cNvPr id="14" name="Picture 13" descr="CHESS Compact on Assembly Ben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618" y="1930398"/>
            <a:ext cx="7222766" cy="3423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478" y="5486400"/>
            <a:ext cx="722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Undulator</a:t>
            </a:r>
            <a:r>
              <a:rPr lang="en-US" dirty="0" smtClean="0"/>
              <a:t> body  ~1m long on assembly bench.  Weight </a:t>
            </a:r>
            <a:r>
              <a:rPr lang="en-US" dirty="0"/>
              <a:t>- </a:t>
            </a:r>
            <a:r>
              <a:rPr lang="en-US" dirty="0" smtClean="0"/>
              <a:t>83kg (182 </a:t>
            </a:r>
            <a:r>
              <a:rPr lang="en-US" dirty="0" err="1" smtClean="0"/>
              <a:t>lb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627-63C9-49CB-93E7-634318293E1C}" type="datetime1">
              <a:rPr lang="en-US" smtClean="0"/>
              <a:pPr/>
              <a:t>3/5/2012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" y="1424940"/>
            <a:ext cx="8278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and fabrication aspects </a:t>
            </a:r>
            <a:r>
              <a:rPr lang="en-US" sz="2400" b="1" dirty="0" smtClean="0">
                <a:solidFill>
                  <a:srgbClr val="FF0000"/>
                </a:solidFill>
              </a:rPr>
              <a:t>–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PM block soldering to holders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83" y="2292252"/>
            <a:ext cx="2437623" cy="240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6666" y="2461098"/>
            <a:ext cx="2440142" cy="244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18747" y="4780476"/>
            <a:ext cx="2528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/>
            <a:r>
              <a:rPr lang="en-US" sz="1600" dirty="0">
                <a:cs typeface="Times New Roman" pitchFamily="18" charset="0"/>
              </a:rPr>
              <a:t>Single </a:t>
            </a:r>
            <a:r>
              <a:rPr lang="en-US" sz="1600" dirty="0" err="1">
                <a:cs typeface="Times New Roman" pitchFamily="18" charset="0"/>
              </a:rPr>
              <a:t>NdFeB</a:t>
            </a:r>
            <a:r>
              <a:rPr lang="en-US" sz="1600" dirty="0">
                <a:cs typeface="Times New Roman" pitchFamily="18" charset="0"/>
              </a:rPr>
              <a:t> (40SH) PM block, </a:t>
            </a:r>
            <a:r>
              <a:rPr lang="en-US" sz="1600" dirty="0" err="1">
                <a:cs typeface="Times New Roman" pitchFamily="18" charset="0"/>
              </a:rPr>
              <a:t>T_demag</a:t>
            </a:r>
            <a:r>
              <a:rPr lang="en-US" sz="1600" dirty="0">
                <a:cs typeface="Times New Roman" pitchFamily="18" charset="0"/>
              </a:rPr>
              <a:t> ~ 132</a:t>
            </a:r>
            <a:r>
              <a:rPr lang="en-US" sz="1600" baseline="30000" dirty="0">
                <a:cs typeface="Times New Roman" pitchFamily="18" charset="0"/>
              </a:rPr>
              <a:t>0</a:t>
            </a:r>
            <a:r>
              <a:rPr lang="en-US" sz="1600" dirty="0">
                <a:cs typeface="Times New Roman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5693" y="4615374"/>
            <a:ext cx="24149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en-US" sz="1600" dirty="0">
                <a:cs typeface="Times New Roman" pitchFamily="18" charset="0"/>
              </a:rPr>
              <a:t>PM block in steel jacked,  </a:t>
            </a:r>
            <a:r>
              <a:rPr lang="en-US" sz="1600" dirty="0" err="1">
                <a:cs typeface="Times New Roman" pitchFamily="18" charset="0"/>
              </a:rPr>
              <a:t>T_demag</a:t>
            </a:r>
            <a:r>
              <a:rPr lang="en-US" sz="1600" dirty="0">
                <a:cs typeface="Times New Roman" pitchFamily="18" charset="0"/>
              </a:rPr>
              <a:t> ~ </a:t>
            </a:r>
            <a:r>
              <a:rPr lang="en-US" sz="1600" b="1" i="1" dirty="0">
                <a:solidFill>
                  <a:srgbClr val="FF0000"/>
                </a:solidFill>
                <a:cs typeface="Times New Roman" pitchFamily="18" charset="0"/>
              </a:rPr>
              <a:t>228</a:t>
            </a:r>
            <a:r>
              <a:rPr lang="en-US" sz="1600" b="1" i="1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sz="1600" i="1" dirty="0">
                <a:solidFill>
                  <a:srgbClr val="FF0000"/>
                </a:solidFill>
                <a:cs typeface="Times New Roman" pitchFamily="18" charset="0"/>
              </a:rPr>
              <a:t>C !</a:t>
            </a:r>
          </a:p>
          <a:p>
            <a:pPr defTabSz="800100"/>
            <a:r>
              <a:rPr lang="en-US" sz="1600" dirty="0">
                <a:cs typeface="Times New Roman" pitchFamily="18" charset="0"/>
              </a:rPr>
              <a:t>(US </a:t>
            </a:r>
            <a:r>
              <a:rPr lang="en-US" sz="1600" dirty="0" smtClean="0">
                <a:cs typeface="Times New Roman" pitchFamily="18" charset="0"/>
              </a:rPr>
              <a:t>Patent 7,896,224</a:t>
            </a:r>
            <a:r>
              <a:rPr lang="en-US" sz="1600" dirty="0">
                <a:cs typeface="Times New Roman" pitchFamily="18" charset="0"/>
              </a:rPr>
              <a:t>) </a:t>
            </a:r>
          </a:p>
        </p:txBody>
      </p:sp>
      <p:cxnSp>
        <p:nvCxnSpPr>
          <p:cNvPr id="17" name="Straight Arrow Connector 16"/>
          <p:cNvCxnSpPr>
            <a:stCxn id="10" idx="0"/>
          </p:cNvCxnSpPr>
          <p:nvPr/>
        </p:nvCxnSpPr>
        <p:spPr>
          <a:xfrm flipH="1">
            <a:off x="3759201" y="2461098"/>
            <a:ext cx="387536" cy="387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0"/>
          </p:cNvCxnSpPr>
          <p:nvPr/>
        </p:nvCxnSpPr>
        <p:spPr>
          <a:xfrm flipH="1">
            <a:off x="4134339" y="2461098"/>
            <a:ext cx="12398" cy="387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0"/>
          </p:cNvCxnSpPr>
          <p:nvPr/>
        </p:nvCxnSpPr>
        <p:spPr>
          <a:xfrm>
            <a:off x="4146737" y="2461098"/>
            <a:ext cx="378371" cy="387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17314" y="2106051"/>
            <a:ext cx="126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 plates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39742" y="1845018"/>
            <a:ext cx="3219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PM blocks are Ni plated</a:t>
            </a:r>
            <a:endParaRPr lang="en-US" sz="1400" dirty="0"/>
          </a:p>
          <a:p>
            <a:r>
              <a:rPr lang="en-US" sz="1400" dirty="0" smtClean="0"/>
              <a:t>We used Sn63/Pb37 solder with 183degC melting point,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447" y="4255893"/>
            <a:ext cx="2154807" cy="146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638214" y="3916289"/>
            <a:ext cx="2721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PM block soldered to holder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56260" y="5562600"/>
            <a:ext cx="419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rate ~ 6 magnet / </a:t>
            </a:r>
            <a:r>
              <a:rPr lang="en-US" dirty="0" err="1" smtClean="0"/>
              <a:t>hr</a:t>
            </a:r>
            <a:r>
              <a:rPr lang="en-US" dirty="0" smtClean="0"/>
              <a:t> / student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C5A1-C554-4631-B58A-EC820B55D93D}" type="datetime1">
              <a:rPr lang="en-US" smtClean="0"/>
              <a:pPr/>
              <a:t>3/5/2012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41334"/>
            <a:ext cx="2362200" cy="132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90798" y="5867986"/>
            <a:ext cx="1900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13 blocks test assembly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06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FLS 2012, JLAB March 5-9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62500" y="2049780"/>
            <a:ext cx="395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forces between magnet arrays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1" y="2590828"/>
            <a:ext cx="3681095" cy="3359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2590828"/>
            <a:ext cx="3681095" cy="3408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780" y="1341120"/>
            <a:ext cx="6829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and fabrication aspects -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agnet array driver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9641" y="192024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Peak field as function of phase between magnet arrays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6D56-304A-4E4A-A040-B8B108AB5D8B}" type="datetime1">
              <a:rPr lang="en-US" smtClean="0"/>
              <a:pPr/>
              <a:t>3/5/2012</a:t>
            </a:fld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21780" y="5196840"/>
            <a:ext cx="12954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81800" y="5273040"/>
            <a:ext cx="13965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6240 N (1370 </a:t>
            </a:r>
            <a:r>
              <a:rPr lang="en-US" sz="1400" dirty="0" err="1" smtClean="0"/>
              <a:t>lb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6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1291</Words>
  <Application>Microsoft Office PowerPoint</Application>
  <PresentationFormat>On-screen Show (4:3)</PresentationFormat>
  <Paragraphs>212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CHESS Compact Undulator*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Jeanne Butler</dc:creator>
  <cp:lastModifiedBy>st</cp:lastModifiedBy>
  <cp:revision>68</cp:revision>
  <dcterms:created xsi:type="dcterms:W3CDTF">2010-10-05T18:26:26Z</dcterms:created>
  <dcterms:modified xsi:type="dcterms:W3CDTF">2012-03-06T03:35:27Z</dcterms:modified>
</cp:coreProperties>
</file>